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704" r:id="rId3"/>
  </p:sldMasterIdLst>
  <p:notesMasterIdLst>
    <p:notesMasterId r:id="rId24"/>
  </p:notesMasterIdLst>
  <p:sldIdLst>
    <p:sldId id="454" r:id="rId4"/>
    <p:sldId id="738" r:id="rId5"/>
    <p:sldId id="771" r:id="rId6"/>
    <p:sldId id="786" r:id="rId7"/>
    <p:sldId id="772" r:id="rId8"/>
    <p:sldId id="785" r:id="rId9"/>
    <p:sldId id="777" r:id="rId10"/>
    <p:sldId id="778" r:id="rId11"/>
    <p:sldId id="779" r:id="rId12"/>
    <p:sldId id="784" r:id="rId13"/>
    <p:sldId id="780" r:id="rId14"/>
    <p:sldId id="773" r:id="rId15"/>
    <p:sldId id="733" r:id="rId16"/>
    <p:sldId id="764" r:id="rId17"/>
    <p:sldId id="765" r:id="rId18"/>
    <p:sldId id="782" r:id="rId19"/>
    <p:sldId id="788" r:id="rId20"/>
    <p:sldId id="789" r:id="rId21"/>
    <p:sldId id="1108" r:id="rId22"/>
    <p:sldId id="7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72" autoAdjust="0"/>
  </p:normalViewPr>
  <p:slideViewPr>
    <p:cSldViewPr snapToGrid="0">
      <p:cViewPr varScale="1">
        <p:scale>
          <a:sx n="70" d="100"/>
          <a:sy n="70" d="100"/>
        </p:scale>
        <p:origin x="93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F12EE-B9D6-4FA5-9F53-5795C1DAC156}" type="datetimeFigureOut">
              <a:rPr lang="en-AU" smtClean="0"/>
              <a:t>15/12/2022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B933C-53E3-40AD-8F57-40FFEB1084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21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6417-E8AF-1742-BAF1-7C1F757C9E4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99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05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r>
              <a:rPr lang="en-US" dirty="0"/>
              <a:t>Infographics source: Khanjan Mehta, LeHigh University. Inquiry to impact Unconference, July 2020.</a:t>
            </a:r>
          </a:p>
        </p:txBody>
      </p:sp>
    </p:spTree>
    <p:extLst>
      <p:ext uri="{BB962C8B-B14F-4D97-AF65-F5344CB8AC3E}">
        <p14:creationId xmlns:p14="http://schemas.microsoft.com/office/powerpoint/2010/main" val="654745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9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73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5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6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B933C-53E3-40AD-8F57-40FFEB10841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8326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97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0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5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5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5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1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23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8CA8D-5FD8-4BF8-A51B-D2A7079B4839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854790" y="9441370"/>
            <a:ext cx="2949302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8" tIns="47835" rIns="95668" bIns="47835" anchor="b"/>
          <a:lstStyle/>
          <a:p>
            <a:pPr marL="0" marR="0" lvl="0" indent="0" algn="r" defTabSz="9568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6EFE3-B21E-47AF-954E-8C91FE574316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  <a:cs typeface="+mn-cs"/>
              </a:rPr>
              <a:pPr marL="0" marR="0" lvl="0" indent="0" algn="r" defTabSz="9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83207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400212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3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5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12192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7446" y="5346700"/>
            <a:ext cx="3275753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20" y="528709"/>
            <a:ext cx="10899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042390"/>
            <a:ext cx="693420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0" y="3564291"/>
            <a:ext cx="551180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265834" y="0"/>
            <a:ext cx="1926167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78356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411285754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246962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20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6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06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5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4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980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69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02484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38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26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9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12192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7446" y="5346700"/>
            <a:ext cx="3275753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20" y="528709"/>
            <a:ext cx="10899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042390"/>
            <a:ext cx="693420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0" y="3564291"/>
            <a:ext cx="551180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65834" y="0"/>
            <a:ext cx="1926167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360206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211097135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237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017095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5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3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638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927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96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56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8794642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759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87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C Building powerpoin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0" y="-1"/>
            <a:ext cx="12192000" cy="686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7446" y="5346700"/>
            <a:ext cx="3275753" cy="927100"/>
          </a:xfrm>
          <a:prstGeom prst="rect">
            <a:avLst/>
          </a:prstGeom>
        </p:spPr>
      </p:pic>
      <p:pic>
        <p:nvPicPr>
          <p:cNvPr id="9" name="Picture 8" descr="DVC Bubble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20" y="528709"/>
            <a:ext cx="10899999" cy="435422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042390"/>
            <a:ext cx="6934201" cy="1324139"/>
          </a:xfrm>
          <a:prstGeom prst="rect">
            <a:avLst/>
          </a:prstGeom>
        </p:spPr>
        <p:txBody>
          <a:bodyPr/>
          <a:lstStyle>
            <a:lvl1pPr marL="0" indent="0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0" y="3564291"/>
            <a:ext cx="5511800" cy="1239760"/>
          </a:xfrm>
          <a:prstGeom prst="rect">
            <a:avLst/>
          </a:prstGeom>
        </p:spPr>
        <p:txBody>
          <a:bodyPr/>
          <a:lstStyle>
            <a:lvl1pPr marL="0" indent="0">
              <a:defRPr baseline="0"/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Picture 7" descr="swin logo v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65834" y="0"/>
            <a:ext cx="1926167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478017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169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9450918" y="228601"/>
            <a:ext cx="22479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Arial"/>
                <a:ea typeface="ＭＳ Ｐゴシック" charset="-128"/>
                <a:cs typeface="Arial"/>
              </a:rPr>
              <a:t>Swinburne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794067" y="1"/>
            <a:ext cx="397933" cy="2968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 userDrawn="1"/>
        </p:nvSpPr>
        <p:spPr>
          <a:xfrm>
            <a:off x="11794067" y="293689"/>
            <a:ext cx="402167" cy="300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652" y="285751"/>
            <a:ext cx="8515349" cy="46672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584" y="1647825"/>
            <a:ext cx="11190816" cy="43307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1pPr>
            <a:lvl2pPr marL="720000" indent="-360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1080000" indent="-360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-"/>
              <a:defRPr sz="22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tx1"/>
                </a:solidFill>
              </a:defRPr>
            </a:lvl4pPr>
            <a:lvl5pP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Level 1 point</a:t>
            </a:r>
          </a:p>
          <a:p>
            <a:pPr lvl="1"/>
            <a:r>
              <a:rPr lang="en-US" dirty="0"/>
              <a:t>Level 2 point</a:t>
            </a:r>
          </a:p>
          <a:p>
            <a:pPr lvl="2"/>
            <a:r>
              <a:rPr lang="en-US" dirty="0"/>
              <a:t>Level 3 point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864600" y="64706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AEB0F0-5540-4FE2-9628-2CB6653FEA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53" y="971551"/>
            <a:ext cx="11163300" cy="447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1" y="6486526"/>
            <a:ext cx="5956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SCIENCE  |  TECHNOLOGY  |   INNOVATION  |  BUSINESS  |  DESIGN</a:t>
            </a:r>
          </a:p>
        </p:txBody>
      </p:sp>
    </p:spTree>
    <p:extLst>
      <p:ext uri="{BB962C8B-B14F-4D97-AF65-F5344CB8AC3E}">
        <p14:creationId xmlns:p14="http://schemas.microsoft.com/office/powerpoint/2010/main" val="230013129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45026A-0603-9B4C-AFAA-75402B86807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43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b="1" i="0" dirty="0">
              <a:latin typeface="Montserrat" pitchFamily="2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E567E7-33E4-A84A-AC43-E41060E7D0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68" y="1507911"/>
            <a:ext cx="5029065" cy="9387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6620"/>
              </a:lnSpc>
              <a:spcAft>
                <a:spcPts val="0"/>
              </a:spcAft>
              <a:defRPr sz="6600" b="1" i="0" cap="none" baseline="0">
                <a:solidFill>
                  <a:srgbClr val="FFEC00"/>
                </a:solidFill>
                <a:latin typeface="Montserrat ExtraBold" pitchFamily="2" charset="77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BD5641-9D7E-1D48-B470-6D5B2EDA9D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68" y="2535671"/>
            <a:ext cx="3797300" cy="412934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lnSpc>
                <a:spcPts val="2480"/>
              </a:lnSpc>
              <a:spcAft>
                <a:spcPts val="0"/>
              </a:spcAft>
              <a:defRPr sz="2400" b="1" i="0" cap="none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8CEA35-28D9-A34B-92CD-F0624E8D2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681" y="5395931"/>
            <a:ext cx="1814147" cy="88039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E3FB2C-F5B1-774A-B924-74B9834EA9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098360" y="5310"/>
            <a:ext cx="6091280" cy="685269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7B4F03C-ADEA-1442-86E1-328CA6EE75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682" y="4144365"/>
            <a:ext cx="3497815" cy="284578"/>
          </a:xfrm>
        </p:spPr>
        <p:txBody>
          <a:bodyPr>
            <a:normAutofit/>
          </a:bodyPr>
          <a:lstStyle>
            <a:lvl1pPr algn="l">
              <a:defRPr sz="1400" b="1" i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02D176-D71B-ED42-BB5E-D28CA99EE2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82" y="4472357"/>
            <a:ext cx="3497815" cy="284578"/>
          </a:xfrm>
        </p:spPr>
        <p:txBody>
          <a:bodyPr>
            <a:normAutofit/>
          </a:bodyPr>
          <a:lstStyle>
            <a:lvl1pPr algn="l"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2019</a:t>
            </a:r>
          </a:p>
        </p:txBody>
      </p:sp>
    </p:spTree>
    <p:extLst>
      <p:ext uri="{BB962C8B-B14F-4D97-AF65-F5344CB8AC3E}">
        <p14:creationId xmlns:p14="http://schemas.microsoft.com/office/powerpoint/2010/main" val="174681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9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8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9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25945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9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616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6420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20" r:id="rId14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293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8" r:id="rId13"/>
    <p:sldLayoutId id="2147483719" r:id="rId14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hyperlink" Target="https://www2.deloitte.com/us/en/insights/focus/technology-and-the-future-of-work/supercharging-teams-in-the-digital-workplace.html" TargetMode="Externa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56C-8FA6-A24D-9D15-56304202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929" y="2512285"/>
            <a:ext cx="10893951" cy="831895"/>
          </a:xfrm>
        </p:spPr>
        <p:txBody>
          <a:bodyPr/>
          <a:lstStyle/>
          <a:p>
            <a:r>
              <a:rPr lang="en-AU" sz="4000" dirty="0"/>
              <a:t> Professional Capabilities for a Digital World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BE53B-DCDD-384B-83A7-6FB37BB00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929" y="3449003"/>
            <a:ext cx="7152861" cy="478977"/>
          </a:xfrm>
        </p:spPr>
        <p:txBody>
          <a:bodyPr/>
          <a:lstStyle/>
          <a:p>
            <a:r>
              <a:rPr lang="en-US" i="1" dirty="0"/>
              <a:t>INF20028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ABD45-C2A3-AE49-A875-BD97DC6E08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929" y="4180882"/>
            <a:ext cx="5316111" cy="2845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Presenter: Stuart McLoughlin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9DF6029-3EEB-494A-B698-5101DB5B52D6}"/>
              </a:ext>
            </a:extLst>
          </p:cNvPr>
          <p:cNvSpPr txBox="1">
            <a:spLocks/>
          </p:cNvSpPr>
          <p:nvPr/>
        </p:nvSpPr>
        <p:spPr>
          <a:xfrm>
            <a:off x="718928" y="2036060"/>
            <a:ext cx="7152861" cy="43281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ts val="286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School of Business, Law and Entrepreneurship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F1F376F-4964-4C99-B9D3-3631E71A7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04149"/>
            <a:ext cx="7850777" cy="1644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86ED0F-0526-4FF5-871A-BC5094F1D0CF}"/>
              </a:ext>
            </a:extLst>
          </p:cNvPr>
          <p:cNvSpPr txBox="1"/>
          <p:nvPr/>
        </p:nvSpPr>
        <p:spPr>
          <a:xfrm>
            <a:off x="954157" y="5300870"/>
            <a:ext cx="9093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Online Learning Materiel: </a:t>
            </a: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  <a:t>Professionalism / Theory</a:t>
            </a:r>
            <a:endParaRPr lang="en-AU" sz="3200" dirty="0">
              <a:latin typeface="Corbel" panose="020B0503020204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3ADA91-0038-4EE5-B30D-60FDCB845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91"/>
    </mc:Choice>
    <mc:Fallback xmlns="">
      <p:transition spd="slow" advTm="22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5" y="516205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Why is the study of ethics important in INF20028?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433295" y="1666919"/>
            <a:ext cx="10658258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Three Reasons: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The general business environment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Ethics are a set of moral standards that businesses can use to reach conclusions and make decisions to ensure it is affecting good ethical practice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ICT’s have changed the way in which organisations conduct business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 blurring between private and commercial, in that a lot of your personal data is controlled by commercial organisations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The way in which ICT’s are being embedded in society is changing all the time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impacts on the way we relate to one another.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2D1235-422D-420C-B721-0414BE4921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6198"/>
      </p:ext>
    </p:extLst>
  </p:cSld>
  <p:clrMapOvr>
    <a:masterClrMapping/>
  </p:clrMapOvr>
  <p:transition advTm="97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114802"/>
            <a:ext cx="11252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Association of Colleges and Employers in the USA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Business, Engineering and ICT Sciences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433295" y="1488794"/>
            <a:ext cx="11676066" cy="534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AU" sz="20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Ability to work in a team structure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2.   Ability to make decisions and solve problems (tie)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3.   Ability to communicate verbally with people inside and outside an organisation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4.   Ability to plan, organise and prioritise work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5.   Ability to obtain and process information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6.   Ability to analyse quantitative data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7.   Technical knowledge related to the job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8.   Proficiency with computer software programs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9.   Ability to create and/or edit written reports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10. Ability to sell and influence others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650CD-5D10-4A5E-B463-6DEC6C447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227" y="4149633"/>
            <a:ext cx="1932683" cy="1932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644E3-BED5-4B74-941C-44A9CBFCA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0536" y="3704938"/>
            <a:ext cx="1052385" cy="920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928C3-2AB0-43B6-8073-5C80E48D8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5843" y="5786269"/>
            <a:ext cx="1719554" cy="63034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8C691D-47C3-48EE-A88E-4F23C27FBE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13969"/>
      </p:ext>
    </p:extLst>
  </p:cSld>
  <p:clrMapOvr>
    <a:masterClrMapping/>
  </p:clrMapOvr>
  <p:transition advTm="1925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Perceptions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 of Professionalism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AA9B1A-B8F1-4C26-8824-FCB260A6E4C0}"/>
              </a:ext>
            </a:extLst>
          </p:cNvPr>
          <p:cNvSpPr/>
          <p:nvPr/>
        </p:nvSpPr>
        <p:spPr>
          <a:xfrm>
            <a:off x="433294" y="1704544"/>
            <a:ext cx="11503498" cy="4476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Perceptions depend upon who is asking?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4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How do others perceive me?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behaviour;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 terms of my attitude; and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 terms of my work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4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How do I want others to perceive me in terms of my: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behaviour;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 terms of my attitude; and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 terms of my work</a:t>
            </a:r>
          </a:p>
        </p:txBody>
      </p:sp>
      <p:pic>
        <p:nvPicPr>
          <p:cNvPr id="1026" name="Picture 2" descr="Why It Is a Big Thing To Take Action On Small Things">
            <a:extLst>
              <a:ext uri="{FF2B5EF4-FFF2-40B4-BE49-F238E27FC236}">
                <a16:creationId xmlns:a16="http://schemas.microsoft.com/office/drawing/2014/main" id="{E4EA24F1-4C8B-41FC-AE1B-A0487DC14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05" y="4747532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C70789-79FE-42F5-A43F-4A13DF0ED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40014"/>
      </p:ext>
    </p:extLst>
  </p:cSld>
  <p:clrMapOvr>
    <a:masterClrMapping/>
  </p:clrMapOvr>
  <p:transition advTm="118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Mindsets / Skillsets / Portfolios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  <a:highlight>
                <a:srgbClr val="FF0000"/>
              </a:highligh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A6272-3C5C-4045-BF9C-5ABD74ED7C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" b="2821"/>
          <a:stretch/>
        </p:blipFill>
        <p:spPr>
          <a:xfrm>
            <a:off x="3025924" y="1752599"/>
            <a:ext cx="5244423" cy="463613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147C77B-35A7-41E5-AB67-35B77F5694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61312"/>
      </p:ext>
    </p:extLst>
  </p:cSld>
  <p:clrMapOvr>
    <a:masterClrMapping/>
  </p:clrMapOvr>
  <p:transition advTm="1100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2020 Skillsets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62E6F-2DF0-4C93-AF40-EF626EF22A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6" b="2985"/>
          <a:stretch/>
        </p:blipFill>
        <p:spPr>
          <a:xfrm>
            <a:off x="2382813" y="1838172"/>
            <a:ext cx="7426374" cy="44299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D785B7-8ECA-4FCC-9C15-F39B04C89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47142"/>
      </p:ext>
    </p:extLst>
  </p:cSld>
  <p:clrMapOvr>
    <a:masterClrMapping/>
  </p:clrMapOvr>
  <p:transition advTm="758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75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Skillsets as expected attributes of future-ready graduates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FA8B9C-3A96-4D32-A0EF-4E9B313736AF}"/>
              </a:ext>
            </a:extLst>
          </p:cNvPr>
          <p:cNvGrpSpPr/>
          <p:nvPr/>
        </p:nvGrpSpPr>
        <p:grpSpPr>
          <a:xfrm>
            <a:off x="2254301" y="1721921"/>
            <a:ext cx="7685347" cy="4619502"/>
            <a:chOff x="1151910" y="1153674"/>
            <a:chExt cx="6747748" cy="47176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1CE0F6-6AD0-4D75-B995-87ECFC2F6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4" t="5556" r="5791" b="59681"/>
            <a:stretch/>
          </p:blipFill>
          <p:spPr>
            <a:xfrm>
              <a:off x="1151910" y="1153674"/>
              <a:ext cx="6747748" cy="23500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2EF41D-902F-474E-9280-44061A0F6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5" t="59681" r="5955" b="5556"/>
            <a:stretch/>
          </p:blipFill>
          <p:spPr>
            <a:xfrm>
              <a:off x="1244342" y="3521347"/>
              <a:ext cx="6655316" cy="2350025"/>
            </a:xfrm>
            <a:prstGeom prst="rect">
              <a:avLst/>
            </a:prstGeom>
          </p:spPr>
        </p:pic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BEFEB21-FEE8-4181-8D62-F9B9CC0A46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49753"/>
      </p:ext>
    </p:extLst>
  </p:cSld>
  <p:clrMapOvr>
    <a:masterClrMapping/>
  </p:clrMapOvr>
  <p:transition advTm="155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47474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Path to success…</a:t>
            </a:r>
            <a:r>
              <a:rPr lang="en-US" sz="36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Same as professionalism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008000"/>
              </a:highlight>
              <a:uLnTx/>
              <a:uFillTx/>
              <a:latin typeface="Calibri Light" panose="020F0302020204030204" pitchFamily="34" charset="0"/>
              <a:ea typeface="ＭＳ Ｐゴシック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1FDA9-6A82-4392-8E41-5BA0F2159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959" y="2227340"/>
            <a:ext cx="5504275" cy="361214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0BF6DC2-8151-4562-A827-AB17069900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97972"/>
      </p:ext>
    </p:extLst>
  </p:cSld>
  <p:clrMapOvr>
    <a:masterClrMapping/>
  </p:clrMapOvr>
  <p:transition advTm="419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0937" y="347474"/>
            <a:ext cx="915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Time for a 1 Minute Paper on </a:t>
            </a:r>
            <a:r>
              <a:rPr lang="en-US" sz="3600" dirty="0">
                <a:solidFill>
                  <a:prstClr val="white"/>
                </a:solidFill>
                <a:highlight>
                  <a:srgbClr val="008000"/>
                </a:highlight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PROFESSIONALISM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8000"/>
              </a:highlight>
              <a:uLnTx/>
              <a:uFillTx/>
              <a:latin typeface="Calibri Light" panose="020F0302020204030204" pitchFamily="34" charset="0"/>
              <a:ea typeface="ＭＳ Ｐゴシック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4EDF2-3ED6-43A2-82F9-0B569AD90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54" y="1585439"/>
            <a:ext cx="11009870" cy="516638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F854086-6B08-43C1-B081-5EA302760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75079"/>
      </p:ext>
    </p:extLst>
  </p:cSld>
  <p:clrMapOvr>
    <a:masterClrMapping/>
  </p:clrMapOvr>
  <p:transition advTm="212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365889"/>
            <a:ext cx="66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Let’s review what we have covered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008000"/>
              </a:highlight>
              <a:uLnTx/>
              <a:uFillTx/>
              <a:latin typeface="Calibri Light" panose="020F0302020204030204" pitchFamily="34" charset="0"/>
              <a:ea typeface="ＭＳ Ｐゴシック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58B5FA-58FB-43E9-8B08-6AAA2AB0E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504009"/>
            <a:ext cx="12192000" cy="5353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868B14-2D4A-47F9-A606-05FC48B6F165}"/>
              </a:ext>
            </a:extLst>
          </p:cNvPr>
          <p:cNvSpPr txBox="1"/>
          <p:nvPr/>
        </p:nvSpPr>
        <p:spPr>
          <a:xfrm>
            <a:off x="430634" y="1735059"/>
            <a:ext cx="5665365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Characteristics of being a professional 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How Professionalism relates to ICTs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Benchmarks of professionalism by external accrediting bodies of Swinburne Degrees such as the ACS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Why ethics is an important focus of this unit and a consideration of professionalism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Professional Mindsets, Skillsets &amp; Portfolios</a:t>
            </a:r>
            <a:endParaRPr lang="en-AU" sz="2000" dirty="0">
              <a:solidFill>
                <a:schemeClr val="bg1"/>
              </a:solidFill>
              <a:latin typeface="Calibri Light" panose="020F0302020204030204" pitchFamily="34" charset="0"/>
              <a:ea typeface="ＭＳ Ｐゴシック"/>
              <a:cs typeface="Calibri Light" panose="020F030202020403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ＭＳ Ｐゴシック"/>
              <a:cs typeface="Calibri Light" panose="020F0302020204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86B12C-9CB9-4829-9DAC-9E59BDE42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72"/>
    </mc:Choice>
    <mc:Fallback xmlns="">
      <p:transition spd="slow" advTm="75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42994" y="384725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End of the line for this presentation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88674-EA39-4317-8669-669599D86411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1B9A-197E-47F4-89A3-5B216D7E0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855" y="2035815"/>
            <a:ext cx="4044352" cy="404435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34C965-9013-4D7A-A1B8-883E2AA63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19477"/>
      </p:ext>
    </p:extLst>
  </p:cSld>
  <p:clrMapOvr>
    <a:masterClrMapping/>
  </p:clrMapOvr>
  <p:transition advTm="404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868B14-2D4A-47F9-A606-05FC48B6F165}"/>
              </a:ext>
            </a:extLst>
          </p:cNvPr>
          <p:cNvSpPr txBox="1"/>
          <p:nvPr/>
        </p:nvSpPr>
        <p:spPr>
          <a:xfrm>
            <a:off x="430635" y="1504009"/>
            <a:ext cx="11542290" cy="4989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What we will be covering</a:t>
            </a:r>
            <a:r>
              <a:rPr lang="en-AU" sz="2000" b="1" dirty="0">
                <a:solidFill>
                  <a:srgbClr val="FF0000"/>
                </a:solidFill>
                <a:highlight>
                  <a:srgbClr val="008000"/>
                </a:highlight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Characteristics of being a professional 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How Professionalism relates to ICTs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Benchmarks of professionalism by external accrediting bodies of Swinburne Degrees such as the ACS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Why ethics is an important focus of this unit and a consideration of professionalism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prstClr val="black"/>
                </a:solidFill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Professional Mindsets, Skillsets &amp; Portfolios, Professional Imposter Syndrome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AU" sz="1200" dirty="0">
              <a:solidFill>
                <a:prstClr val="black"/>
              </a:solidFill>
              <a:latin typeface="Calibri Light" panose="020F0302020204030204" pitchFamily="34" charset="0"/>
              <a:ea typeface="ＭＳ Ｐゴシック"/>
              <a:cs typeface="Calibri Light" panose="020F0302020204030204" pitchFamily="34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Unit Learning Outcome (ULOs)</a:t>
            </a:r>
            <a:r>
              <a:rPr lang="en-AU" sz="2000" b="1" dirty="0">
                <a:solidFill>
                  <a:srgbClr val="FF0000"/>
                </a:solidFill>
                <a:highlight>
                  <a:srgbClr val="008000"/>
                </a:highlight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.</a:t>
            </a: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2. Evaluate the role of standards, codes of conduct and legislative/regulatory obligations on the level of professionalism of the ICT industry</a:t>
            </a: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3. Review the roles and responsibilities of ICT professionals in organisations and  society from a range of perspectives such as work-life balance, mentoring and life-long learning</a:t>
            </a:r>
            <a:r>
              <a:rPr lang="en-AU" dirty="0">
                <a:solidFill>
                  <a:prstClr val="black"/>
                </a:solidFill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387CE-E059-417F-A468-CA23EB9382E6}"/>
              </a:ext>
            </a:extLst>
          </p:cNvPr>
          <p:cNvSpPr txBox="1"/>
          <p:nvPr/>
        </p:nvSpPr>
        <p:spPr>
          <a:xfrm>
            <a:off x="430634" y="415317"/>
            <a:ext cx="66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Roadmap for this 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E6858-79DD-4E89-A224-F0D6EBE4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1968" y="1615043"/>
            <a:ext cx="1518557" cy="151855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5C60E0-C2F2-41F5-A191-0E707D329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4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1"/>
    </mc:Choice>
    <mc:Fallback xmlns="">
      <p:transition spd="slow" advTm="14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break image">
            <a:extLst>
              <a:ext uri="{FF2B5EF4-FFF2-40B4-BE49-F238E27FC236}">
                <a16:creationId xmlns:a16="http://schemas.microsoft.com/office/drawing/2014/main" id="{4EA76DA2-3110-4CDB-A328-26ACE91DE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9073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Professional?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Why?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B865A4-26A0-44C8-9F5B-17B41021B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938" y="1543912"/>
            <a:ext cx="6246420" cy="4965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D71DB-AFAD-4056-86D2-87DB7F5A6D72}"/>
              </a:ext>
            </a:extLst>
          </p:cNvPr>
          <p:cNvSpPr txBox="1"/>
          <p:nvPr/>
        </p:nvSpPr>
        <p:spPr>
          <a:xfrm>
            <a:off x="10591171" y="6395712"/>
            <a:ext cx="1389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highlight>
                  <a:srgbClr val="FF0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Lack of Diversity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2E3DA4-BF6C-4AED-A329-F9C96F10E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3273" y="4665040"/>
            <a:ext cx="1477311" cy="159358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68F2C2-7E02-4FBF-93E9-131019CC87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24790"/>
      </p:ext>
    </p:extLst>
  </p:cSld>
  <p:clrMapOvr>
    <a:masterClrMapping/>
  </p:clrMapOvr>
  <p:transition advTm="569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858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Professional?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Does this sound like you?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F1A04D-9AEA-4F7A-988D-5F56268B2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90" y="2129641"/>
            <a:ext cx="5628410" cy="3463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EB469A-2684-4200-9188-E3C4B0DFB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69" y="2230582"/>
            <a:ext cx="5464381" cy="336269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950718-9E0B-4881-8AF2-B2683F77A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7365"/>
      </p:ext>
    </p:extLst>
  </p:cSld>
  <p:clrMapOvr>
    <a:masterClrMapping/>
  </p:clrMapOvr>
  <p:transition advTm="333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3294" y="352302"/>
            <a:ext cx="783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Professionalism &amp; ICT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AA9B1A-B8F1-4C26-8824-FCB260A6E4C0}"/>
              </a:ext>
            </a:extLst>
          </p:cNvPr>
          <p:cNvSpPr/>
          <p:nvPr/>
        </p:nvSpPr>
        <p:spPr>
          <a:xfrm>
            <a:off x="433294" y="1704544"/>
            <a:ext cx="11503498" cy="383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Profession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profession is the implementation, use and advancement of Information and Communication Technologies.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Professionalism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Professionalism is how you conduct yourself in society, how you utilise your specific ICT skill set.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Professionalisation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Professionalisation in this context has to do with improving the quality of professional practice and products in the ICT domain.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1A485D-1A56-4DC1-9BE8-D3A570318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37698"/>
      </p:ext>
    </p:extLst>
  </p:cSld>
  <p:clrMapOvr>
    <a:masterClrMapping/>
  </p:clrMapOvr>
  <p:transition advTm="918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AA9B1A-B8F1-4C26-8824-FCB260A6E4C0}"/>
              </a:ext>
            </a:extLst>
          </p:cNvPr>
          <p:cNvSpPr/>
          <p:nvPr/>
        </p:nvSpPr>
        <p:spPr>
          <a:xfrm>
            <a:off x="433294" y="1704544"/>
            <a:ext cx="11394530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The workplace is no longer the place where the workers go to work</a:t>
            </a:r>
            <a:r>
              <a:rPr lang="en-US" sz="2400" dirty="0"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Nor is the workplace where the worker is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as digital work is independent of a physical place.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>
              <a:solidFill>
                <a:schemeClr val="bg1"/>
              </a:solidFill>
              <a:highlight>
                <a:srgbClr val="FF0000"/>
              </a:highligh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The new workplace is where the work lives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shared digital environment used by a team, the collection of digital collaboration and communication tools that workers navigate as they find ways to get things done.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067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Where abouts does the Profession of ICT occur?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CD2F6-C258-4236-B67C-1C0E6FCBBA23}"/>
              </a:ext>
            </a:extLst>
          </p:cNvPr>
          <p:cNvSpPr txBox="1"/>
          <p:nvPr/>
        </p:nvSpPr>
        <p:spPr>
          <a:xfrm>
            <a:off x="433294" y="5446350"/>
            <a:ext cx="760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Deloitte Insights 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  <a:hlinkClick r:id="rId5"/>
              </a:rPr>
              <a:t>https://www2.deloitte.com/us/en/insights/focus/technology-and-the-future-of-work/supercharging-teams-in-the-digital-workplace.html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530F38-C047-4BD7-A98D-A93346215C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331"/>
      </p:ext>
    </p:extLst>
  </p:cSld>
  <p:clrMapOvr>
    <a:masterClrMapping/>
  </p:clrMapOvr>
  <p:transition advTm="338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352302"/>
            <a:ext cx="1125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A Professional: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The Australian Council of Professions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433295" y="1666919"/>
            <a:ext cx="1142380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Someone who has full </a:t>
            </a:r>
            <a:r>
              <a:rPr lang="en-AU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accountability</a:t>
            </a: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for their </a:t>
            </a:r>
            <a:r>
              <a:rPr lang="en-AU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own technical work and responsibilities</a:t>
            </a: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; whose </a:t>
            </a:r>
            <a:r>
              <a:rPr lang="en-AU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decisions can impact on the success of projects</a:t>
            </a: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; who develops </a:t>
            </a:r>
            <a:r>
              <a:rPr lang="en-AU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business relationships with customers</a:t>
            </a: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; who must </a:t>
            </a:r>
            <a:r>
              <a:rPr lang="en-AU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apply fundamental principles </a:t>
            </a: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 a wide and often </a:t>
            </a:r>
            <a:r>
              <a:rPr lang="en-AU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unpredictable range of contexts</a:t>
            </a: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; and, who can </a:t>
            </a:r>
            <a:r>
              <a:rPr lang="en-AU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analyse, diagnose, design, plan, execute and evaluate work to time, cost and quality targets</a:t>
            </a: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AU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 addition, they can </a:t>
            </a:r>
            <a:r>
              <a:rPr lang="en-AU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communicate effectively, demonstrate leadership, and keep their skills up to date</a:t>
            </a: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They are </a:t>
            </a:r>
            <a:r>
              <a:rPr lang="en-AU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creative, innovative, and aware of their impact on social, business and ecological environments</a:t>
            </a: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Their </a:t>
            </a:r>
            <a:r>
              <a:rPr lang="en-AU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knowledge and actions are able to influence direction </a:t>
            </a:r>
            <a:r>
              <a:rPr lang="en-A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within the organisation, their peers and industry”.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354B23-6F77-4415-9B20-92A26DD07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94049"/>
      </p:ext>
    </p:extLst>
  </p:cSld>
  <p:clrMapOvr>
    <a:masterClrMapping/>
  </p:clrMapOvr>
  <p:transition advTm="572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94" y="114802"/>
            <a:ext cx="1125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ACS Professionalism Skills of University Graduates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–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competence, experience and standards required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433295" y="1666919"/>
            <a:ext cx="11676066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Factual and theoretical knowledge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of ICT in broad contexts.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Advanced, coherent body of knowledge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 a discipline/field involving </a:t>
            </a: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critical understanding of theories and principles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Advanced skills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demonstrating </a:t>
            </a: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mastery and innovation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required to </a:t>
            </a: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solve complex and unpredictable problems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 a discipline/field of ICT.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Exercise </a:t>
            </a: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management and supervision [skills]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 contexts of work activities where there is </a:t>
            </a: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unpredictable change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Competent to </a:t>
            </a: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take responsibility for complex technical and professional activities or projects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Competent to </a:t>
            </a: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review and develop performance of self and others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F1032-1083-4CA1-B0D9-E2C9FF4E3F5E}"/>
              </a:ext>
            </a:extLst>
          </p:cNvPr>
          <p:cNvSpPr txBox="1"/>
          <p:nvPr/>
        </p:nvSpPr>
        <p:spPr>
          <a:xfrm>
            <a:off x="1546970" y="5586082"/>
            <a:ext cx="472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Does this describe you?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40BED4-318A-48B9-9CB1-0DE56523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5998" y="5258315"/>
            <a:ext cx="2923363" cy="148488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131720-FA74-41C4-9E28-7DB6012C7F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5126"/>
      </p:ext>
    </p:extLst>
  </p:cSld>
  <p:clrMapOvr>
    <a:masterClrMapping/>
  </p:clrMapOvr>
  <p:transition advTm="813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80DBD-CF1D-4A79-8D5E-C34F121FB6AB}"/>
              </a:ext>
            </a:extLst>
          </p:cNvPr>
          <p:cNvSpPr/>
          <p:nvPr/>
        </p:nvSpPr>
        <p:spPr>
          <a:xfrm>
            <a:off x="9103360" y="193040"/>
            <a:ext cx="308864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843" y="54022"/>
            <a:ext cx="1125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ACS Professionalism Skills of University Graduates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–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competence, experience and standards required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9016-31B0-468D-80D9-BD16C8B938F7}"/>
              </a:ext>
            </a:extLst>
          </p:cNvPr>
          <p:cNvSpPr txBox="1"/>
          <p:nvPr/>
        </p:nvSpPr>
        <p:spPr>
          <a:xfrm>
            <a:off x="433295" y="1666919"/>
            <a:ext cx="1108577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knowledge of ethics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based on the premise that the possibility of unethical behaviour is less likely if a person is educated and trained in the interpretation and application of ethical standards.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knowledge of the industry with regard to its impact on social business and ecological environments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 what we can refer to as contextual awareness or understanding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functional enterprise skills. </a:t>
            </a:r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 and maintain relationships, communicate effectively, demonstrate leadership and continuing professional development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F1032-1083-4CA1-B0D9-E2C9FF4E3F5E}"/>
              </a:ext>
            </a:extLst>
          </p:cNvPr>
          <p:cNvSpPr txBox="1"/>
          <p:nvPr/>
        </p:nvSpPr>
        <p:spPr>
          <a:xfrm>
            <a:off x="2541335" y="5018874"/>
            <a:ext cx="7035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bg1"/>
                </a:solidFill>
                <a:highlight>
                  <a:srgbClr val="0080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Where are you in regards to these items?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8BA1C1-F9B8-4B73-8FDB-AFD5AA955A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60110"/>
      </p:ext>
    </p:extLst>
  </p:cSld>
  <p:clrMapOvr>
    <a:masterClrMapping/>
  </p:clrMapOvr>
  <p:transition advTm="1437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1069</Words>
  <Application>Microsoft Office PowerPoint</Application>
  <PresentationFormat>Widescreen</PresentationFormat>
  <Paragraphs>130</Paragraphs>
  <Slides>20</Slides>
  <Notes>18</Notes>
  <HiddenSlides>0</HiddenSlides>
  <MMClips>19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Arial</vt:lpstr>
      <vt:lpstr>Barlow Light</vt:lpstr>
      <vt:lpstr>Barlow SemiBold</vt:lpstr>
      <vt:lpstr>Calibri</vt:lpstr>
      <vt:lpstr>Calibri Light</vt:lpstr>
      <vt:lpstr>Corbel</vt:lpstr>
      <vt:lpstr>Courier New</vt:lpstr>
      <vt:lpstr>Montserrat</vt:lpstr>
      <vt:lpstr>Montserrat ExtraBold</vt:lpstr>
      <vt:lpstr>Open Sans</vt:lpstr>
      <vt:lpstr>Wingdings</vt:lpstr>
      <vt:lpstr>Wingdings 2</vt:lpstr>
      <vt:lpstr>Wingdings 3</vt:lpstr>
      <vt:lpstr>Module</vt:lpstr>
      <vt:lpstr>1_Module</vt:lpstr>
      <vt:lpstr>2_Module</vt:lpstr>
      <vt:lpstr> Professional Capabilities for a Digital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Sargent</dc:creator>
  <cp:lastModifiedBy>Stuart McLoughlin</cp:lastModifiedBy>
  <cp:revision>135</cp:revision>
  <dcterms:created xsi:type="dcterms:W3CDTF">2020-03-27T08:41:07Z</dcterms:created>
  <dcterms:modified xsi:type="dcterms:W3CDTF">2022-12-15T09:16:06Z</dcterms:modified>
</cp:coreProperties>
</file>